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66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6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421A5-D658-4E49-9334-1DA9669446B5}" type="datetimeFigureOut">
              <a:rPr lang="en-US" smtClean="0"/>
              <a:pPr/>
              <a:t>6/17/2020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4B53-FF68-4D77-837D-B23F320BDD8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audio" Target="file:///D:\Work\Comp%20Sci%20course\Robot\woodenman2.mp3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714356"/>
            <a:ext cx="8001056" cy="1857388"/>
          </a:xfrm>
        </p:spPr>
        <p:txBody>
          <a:bodyPr>
            <a:noAutofit/>
          </a:bodyPr>
          <a:lstStyle/>
          <a:p>
            <a:r>
              <a:rPr lang="en-GB" sz="12000" b="1" dirty="0" smtClean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latin typeface="Chiller" pitchFamily="82" charset="0"/>
              </a:rPr>
              <a:t>The  Iron  Man</a:t>
            </a:r>
            <a:endParaRPr lang="en-GB" sz="12000" b="1" dirty="0">
              <a:ln>
                <a:solidFill>
                  <a:schemeClr val="bg1"/>
                </a:solidFill>
              </a:ln>
              <a:solidFill>
                <a:srgbClr val="663300"/>
              </a:solidFill>
              <a:latin typeface="Chiller" pitchFamily="82" charset="0"/>
            </a:endParaRPr>
          </a:p>
        </p:txBody>
      </p:sp>
      <p:pic>
        <p:nvPicPr>
          <p:cNvPr id="9" name="woodenman2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9358346" y="5786454"/>
            <a:ext cx="304800" cy="304800"/>
          </a:xfrm>
          <a:prstGeom prst="rect">
            <a:avLst/>
          </a:prstGeom>
        </p:spPr>
      </p:pic>
      <p:pic>
        <p:nvPicPr>
          <p:cNvPr id="4" name="~PP1964.WAV">
            <a:hlinkClick r:id="" action="ppaction://media"/>
          </p:cNvPr>
          <p:cNvPicPr>
            <a:picLocks noRot="1" noChangeAspect="1"/>
          </p:cNvPicPr>
          <p:nvPr>
            <a:wavAudioFile r:embed="rId2" name="~PP1964.WAV"/>
          </p:nvPr>
        </p:nvPicPr>
        <p:blipFill>
          <a:blip r:embed="rId5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 isNarration="1">
              <p:cMediaNode showWhenStopped="0">
                <p:cTn id="1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  <a:latin typeface="Gill Sans Ultra Bold" pitchFamily="34" charset="0"/>
              </a:rPr>
              <a:t>Discussion Points</a:t>
            </a:r>
            <a:endParaRPr lang="en-GB" b="1" dirty="0">
              <a:ln>
                <a:solidFill>
                  <a:schemeClr val="bg1"/>
                </a:solidFill>
              </a:ln>
              <a:latin typeface="Gill Sans Ultra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76" y="1785926"/>
            <a:ext cx="7143800" cy="4857784"/>
          </a:xfrm>
        </p:spPr>
        <p:txBody>
          <a:bodyPr/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Communication between components</a:t>
            </a: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Vision system</a:t>
            </a:r>
            <a:endParaRPr lang="en-GB" b="1" dirty="0">
              <a:ln>
                <a:solidFill>
                  <a:schemeClr val="bg1"/>
                </a:solidFill>
              </a:ln>
            </a:endParaRP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Training/optimising the AI</a:t>
            </a: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Arm enhancements</a:t>
            </a:r>
            <a:endParaRPr lang="en-GB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~PP3669.WAV">
            <a:hlinkClick r:id="" action="ppaction://media"/>
          </p:cNvPr>
          <p:cNvPicPr>
            <a:picLocks noRot="1" noChangeAspect="1"/>
          </p:cNvPicPr>
          <p:nvPr>
            <a:wavAudioFile r:embed="rId1" name="~PP3669.WAV"/>
          </p:nvPr>
        </p:nvPicPr>
        <p:blipFill>
          <a:blip r:embed="rId4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318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\Comp Sci course\Robot\cerebral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0" y="5427536"/>
            <a:ext cx="3786214" cy="143046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714356"/>
            <a:ext cx="7772400" cy="2786082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	</a:t>
            </a:r>
            <a:r>
              <a:rPr lang="en-GB" sz="5300" dirty="0" smtClean="0">
                <a:ln>
                  <a:solidFill>
                    <a:schemeClr val="bg1"/>
                  </a:solidFill>
                </a:ln>
                <a:blipFill>
                  <a:blip r:embed="rId4"/>
                  <a:tile tx="0" ty="0" sx="100000" sy="100000" flip="none" algn="tl"/>
                </a:blipFill>
                <a:latin typeface="Gill Sans Ultra Bold" pitchFamily="34" charset="0"/>
              </a:rPr>
              <a:t>The Wooden Man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	</a:t>
            </a:r>
            <a:r>
              <a:rPr lang="en-GB" b="1" dirty="0" err="1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P</a:t>
            </a:r>
            <a:r>
              <a:rPr lang="en-GB" b="1" baseline="-25000" dirty="0" err="1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i</a:t>
            </a:r>
            <a:r>
              <a:rPr lang="en-GB" b="1" baseline="-25000" dirty="0" err="1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nteractive</a:t>
            </a:r>
            <a:r>
              <a:rPr lang="en-GB" b="1" dirty="0" smtClean="0">
                <a:solidFill>
                  <a:srgbClr val="663300"/>
                </a:solidFill>
              </a:rPr>
              <a:t/>
            </a:r>
            <a:br>
              <a:rPr lang="en-GB" b="1" dirty="0" smtClean="0">
                <a:solidFill>
                  <a:srgbClr val="663300"/>
                </a:solidFill>
              </a:rPr>
            </a:br>
            <a:r>
              <a:rPr lang="en-GB" b="1" dirty="0" smtClean="0">
                <a:solidFill>
                  <a:srgbClr val="663300"/>
                </a:solidFill>
              </a:rPr>
              <a:t>			</a:t>
            </a:r>
            <a: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W</a:t>
            </a:r>
            <a: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inning</a:t>
            </a:r>
            <a:b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</a:br>
            <a: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			</a:t>
            </a:r>
            <a: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C</a:t>
            </a:r>
            <a: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omputer</a:t>
            </a:r>
            <a:endParaRPr lang="en-GB" b="1" dirty="0">
              <a:ln>
                <a:solidFill>
                  <a:schemeClr val="bg1"/>
                </a:solidFill>
              </a:ln>
              <a:solidFill>
                <a:srgbClr val="6633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7290" y="3500438"/>
            <a:ext cx="6400800" cy="1428760"/>
          </a:xfrm>
        </p:spPr>
        <p:txBody>
          <a:bodyPr/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Leeds / PwC Apprentice Team</a:t>
            </a: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David </a:t>
            </a:r>
            <a:r>
              <a:rPr lang="en-GB" b="1" dirty="0" err="1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Marples</a:t>
            </a:r>
            <a: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 &amp; </a:t>
            </a:r>
            <a:r>
              <a:rPr lang="en-GB" b="1" dirty="0" err="1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Calum</a:t>
            </a:r>
            <a:r>
              <a:rPr lang="en-GB" b="1" dirty="0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 </a:t>
            </a:r>
            <a:r>
              <a:rPr lang="en-GB" b="1" dirty="0" err="1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Wallbridge</a:t>
            </a:r>
            <a:endParaRPr lang="en-GB" b="1" dirty="0">
              <a:ln>
                <a:solidFill>
                  <a:schemeClr val="bg1"/>
                </a:solidFill>
              </a:ln>
              <a:solidFill>
                <a:srgbClr val="6633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868" y="1571612"/>
            <a:ext cx="135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>
                <a:ln>
                  <a:solidFill>
                    <a:schemeClr val="bg1"/>
                  </a:solidFill>
                </a:ln>
                <a:solidFill>
                  <a:srgbClr val="663300"/>
                </a:solidFill>
              </a:rPr>
              <a:t>ersonally</a:t>
            </a:r>
            <a:endParaRPr lang="en-GB" sz="2400" b="1" dirty="0">
              <a:ln>
                <a:solidFill>
                  <a:schemeClr val="bg1"/>
                </a:solidFill>
              </a:ln>
              <a:solidFill>
                <a:srgbClr val="6633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438775"/>
            <a:ext cx="17145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798" y="5429264"/>
            <a:ext cx="2928202" cy="142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8000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n>
                  <a:solidFill>
                    <a:schemeClr val="bg1"/>
                  </a:solidFill>
                </a:ln>
                <a:blipFill>
                  <a:blip r:embed="rId4"/>
                  <a:tile tx="0" ty="0" sx="100000" sy="100000" flip="none" algn="tl"/>
                </a:blipFill>
                <a:latin typeface="Gill Sans Ultra Bold" pitchFamily="34" charset="0"/>
              </a:rPr>
              <a:t>The Wooden Man</a:t>
            </a:r>
            <a:endParaRPr lang="en-GB" dirty="0"/>
          </a:p>
        </p:txBody>
      </p:sp>
      <p:pic>
        <p:nvPicPr>
          <p:cNvPr id="2051" name="Picture 3" descr="D:\Work\Comp Sci course\Robot\Woodie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8860" y="1428736"/>
            <a:ext cx="4299430" cy="5214950"/>
          </a:xfrm>
          <a:prstGeom prst="rect">
            <a:avLst/>
          </a:prstGeom>
          <a:noFill/>
        </p:spPr>
      </p:pic>
      <p:pic>
        <p:nvPicPr>
          <p:cNvPr id="4" name="~PP3389.WAV">
            <a:hlinkClick r:id="" action="ppaction://media"/>
          </p:cNvPr>
          <p:cNvPicPr>
            <a:picLocks noRot="1" noChangeAspect="1"/>
          </p:cNvPicPr>
          <p:nvPr>
            <a:wavAudioFile r:embed="rId1" name="~PP3389.WAV"/>
          </p:nvPr>
        </p:nvPicPr>
        <p:blipFill>
          <a:blip r:embed="rId6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67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  <a:latin typeface="Gill Sans Ultra Bold" pitchFamily="34" charset="0"/>
              </a:rPr>
              <a:t>Project Elements</a:t>
            </a:r>
            <a:endParaRPr lang="en-GB" b="1" dirty="0">
              <a:ln>
                <a:solidFill>
                  <a:schemeClr val="bg1"/>
                </a:solidFill>
              </a:ln>
              <a:latin typeface="Gill Sans Ultra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4546" y="4071942"/>
            <a:ext cx="5786478" cy="2571768"/>
          </a:xfrm>
        </p:spPr>
        <p:txBody>
          <a:bodyPr/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Vision system</a:t>
            </a: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Robotic arm</a:t>
            </a:r>
            <a:endParaRPr lang="en-GB" b="1" dirty="0">
              <a:ln>
                <a:solidFill>
                  <a:schemeClr val="bg1"/>
                </a:solidFill>
              </a:ln>
            </a:endParaRP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AI players for games</a:t>
            </a: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“Operating System”</a:t>
            </a:r>
            <a:endParaRPr lang="en-GB" b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428736"/>
            <a:ext cx="81439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Aim</a:t>
            </a:r>
            <a:r>
              <a:rPr lang="en-GB" sz="3200" b="1" dirty="0" smtClean="0">
                <a:ln>
                  <a:solidFill>
                    <a:schemeClr val="bg1"/>
                  </a:solidFill>
                </a:ln>
              </a:rPr>
              <a:t>: To create a robot capable of playing a range of board games using counters: initially Tic-</a:t>
            </a:r>
            <a:r>
              <a:rPr lang="en-GB" sz="3200" b="1" dirty="0" err="1" smtClean="0">
                <a:ln>
                  <a:solidFill>
                    <a:schemeClr val="bg1"/>
                  </a:solidFill>
                </a:ln>
              </a:rPr>
              <a:t>Tac</a:t>
            </a:r>
            <a:r>
              <a:rPr lang="en-GB" sz="3200" b="1" dirty="0" smtClean="0">
                <a:ln>
                  <a:solidFill>
                    <a:schemeClr val="bg1"/>
                  </a:solidFill>
                </a:ln>
              </a:rPr>
              <a:t>-Toe, Nine </a:t>
            </a:r>
            <a:r>
              <a:rPr lang="en-GB" sz="3200" b="1" dirty="0" err="1" smtClean="0">
                <a:ln>
                  <a:solidFill>
                    <a:schemeClr val="bg1"/>
                  </a:solidFill>
                </a:ln>
              </a:rPr>
              <a:t>Mens</a:t>
            </a:r>
            <a:r>
              <a:rPr lang="en-GB" sz="3200" b="1" dirty="0" smtClean="0">
                <a:ln>
                  <a:solidFill>
                    <a:schemeClr val="bg1"/>
                  </a:solidFill>
                </a:ln>
              </a:rPr>
              <a:t> Morris,  and Draughts.</a:t>
            </a:r>
          </a:p>
          <a:p>
            <a:endParaRPr lang="en-GB" sz="3200" b="1" dirty="0">
              <a:ln>
                <a:solidFill>
                  <a:schemeClr val="bg1"/>
                </a:solidFill>
              </a:ln>
            </a:endParaRPr>
          </a:p>
          <a:p>
            <a:r>
              <a:rPr lang="en-GB" sz="3200" b="1" dirty="0" smtClean="0">
                <a:ln>
                  <a:solidFill>
                    <a:schemeClr val="bg1"/>
                  </a:solidFill>
                </a:ln>
              </a:rPr>
              <a:t>This requires:</a:t>
            </a:r>
            <a:endParaRPr lang="en-GB" sz="3200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~PP1196.WAV">
            <a:hlinkClick r:id="" action="ppaction://media"/>
          </p:cNvPr>
          <p:cNvPicPr>
            <a:picLocks noRot="1" noChangeAspect="1"/>
          </p:cNvPicPr>
          <p:nvPr>
            <a:wavAudioFile r:embed="rId1" name="~PP1196.WAV"/>
          </p:nvPr>
        </p:nvPicPr>
        <p:blipFill>
          <a:blip r:embed="rId4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91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  <a:latin typeface="Gill Sans Ultra Bold" pitchFamily="34" charset="0"/>
              </a:rPr>
              <a:t>Vision System</a:t>
            </a:r>
            <a:endParaRPr lang="en-GB" b="1" dirty="0">
              <a:ln>
                <a:solidFill>
                  <a:schemeClr val="bg1"/>
                </a:solidFill>
              </a:ln>
              <a:latin typeface="Gill Sans Ultra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500174"/>
            <a:ext cx="8929718" cy="4525963"/>
          </a:xfrm>
        </p:spPr>
        <p:txBody>
          <a:bodyPr/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Single webcam – monocular. </a:t>
            </a: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Viewing scene obliquely, so need to:</a:t>
            </a:r>
          </a:p>
          <a:p>
            <a:pPr lvl="1"/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Rectify image</a:t>
            </a:r>
          </a:p>
          <a:p>
            <a:pPr lvl="1"/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Identify board (and so game)</a:t>
            </a:r>
          </a:p>
          <a:p>
            <a:pPr lvl="1"/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Identify objects of interest (e.g. Counters)</a:t>
            </a:r>
          </a:p>
          <a:p>
            <a:pPr lvl="1"/>
            <a:endParaRPr lang="en-GB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4214818"/>
            <a:ext cx="2381254" cy="254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918" y="4429132"/>
            <a:ext cx="2657351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2443.WAV">
            <a:hlinkClick r:id="" action="ppaction://media"/>
          </p:cNvPr>
          <p:cNvPicPr>
            <a:picLocks noRot="1" noChangeAspect="1"/>
          </p:cNvPicPr>
          <p:nvPr>
            <a:wavAudioFile r:embed="rId1" name="~PP2443.WAV"/>
          </p:nvPr>
        </p:nvPicPr>
        <p:blipFill>
          <a:blip r:embed="rId6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910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5786" y="1857364"/>
            <a:ext cx="7429552" cy="40719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n>
                  <a:solidFill>
                    <a:schemeClr val="bg1"/>
                  </a:solidFill>
                </a:ln>
                <a:blipFill>
                  <a:blip r:embed="rId4"/>
                  <a:tile tx="0" ty="0" sx="100000" sy="100000" flip="none" algn="tl"/>
                </a:blipFill>
                <a:latin typeface="Gill Sans Ultra Bold" pitchFamily="34" charset="0"/>
              </a:rPr>
              <a:t>Robot Arm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662" y="1928802"/>
            <a:ext cx="7138987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2927.WAV">
            <a:hlinkClick r:id="" action="ppaction://media"/>
          </p:cNvPr>
          <p:cNvPicPr>
            <a:picLocks noRot="1" noChangeAspect="1"/>
          </p:cNvPicPr>
          <p:nvPr>
            <a:wavAudioFile r:embed="rId1" name="~PP2927.WAV"/>
          </p:nvPr>
        </p:nvPicPr>
        <p:blipFill>
          <a:blip r:embed="rId6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62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>
                <a:ln>
                  <a:solidFill>
                    <a:schemeClr val="bg1"/>
                  </a:solidFill>
                </a:ln>
                <a:latin typeface="Gill Sans Ultra Bold" pitchFamily="34" charset="0"/>
              </a:rPr>
              <a:t>Artifical</a:t>
            </a:r>
            <a:r>
              <a:rPr lang="en-GB" b="1" dirty="0" smtClean="0">
                <a:ln>
                  <a:solidFill>
                    <a:schemeClr val="bg1"/>
                  </a:solidFill>
                </a:ln>
                <a:latin typeface="Gill Sans Ultra Bold" pitchFamily="34" charset="0"/>
              </a:rPr>
              <a:t> Intelligence</a:t>
            </a:r>
            <a:endParaRPr lang="en-GB" b="1" dirty="0">
              <a:ln>
                <a:solidFill>
                  <a:schemeClr val="bg1"/>
                </a:solidFill>
              </a:ln>
              <a:latin typeface="Gill Sans Ultra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414" y="1428736"/>
            <a:ext cx="6643734" cy="2571768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Rules – what is allowed?</a:t>
            </a:r>
          </a:p>
          <a:p>
            <a:r>
              <a:rPr lang="en-GB" b="1" dirty="0" err="1" smtClean="0">
                <a:ln>
                  <a:solidFill>
                    <a:schemeClr val="bg1"/>
                  </a:solidFill>
                </a:ln>
              </a:rPr>
              <a:t>Minimax</a:t>
            </a:r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  -a way to choose</a:t>
            </a:r>
            <a:endParaRPr lang="en-GB" b="1" dirty="0">
              <a:ln>
                <a:solidFill>
                  <a:schemeClr val="bg1"/>
                </a:solidFill>
              </a:ln>
            </a:endParaRP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Position Evaluation – what matters?</a:t>
            </a: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Optimising parameters</a:t>
            </a:r>
          </a:p>
          <a:p>
            <a:endParaRPr lang="en-GB" b="1" dirty="0" smtClean="0">
              <a:ln>
                <a:solidFill>
                  <a:schemeClr val="bg1"/>
                </a:solidFill>
              </a:ln>
            </a:endParaRP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How much can we generalise?</a:t>
            </a:r>
            <a:endParaRPr lang="en-GB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3929066"/>
            <a:ext cx="3547564" cy="2795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3929066"/>
            <a:ext cx="3571900" cy="281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~PP2828.WAV">
            <a:hlinkClick r:id="" action="ppaction://media"/>
          </p:cNvPr>
          <p:cNvPicPr>
            <a:picLocks noRot="1" noChangeAspect="1"/>
          </p:cNvPicPr>
          <p:nvPr>
            <a:wavAudioFile r:embed="rId1" name="~PP2828.WAV"/>
          </p:nvPr>
        </p:nvPicPr>
        <p:blipFill>
          <a:blip r:embed="rId6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512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n>
                  <a:solidFill>
                    <a:schemeClr val="bg1"/>
                  </a:solidFill>
                </a:ln>
                <a:blipFill>
                  <a:blip r:embed="rId4"/>
                  <a:tile tx="0" ty="0" sx="100000" sy="100000" flip="none" algn="tl"/>
                </a:blipFill>
                <a:latin typeface="Gill Sans Ultra Bold" pitchFamily="34" charset="0"/>
              </a:rPr>
              <a:t>System Integration</a:t>
            </a:r>
            <a:endParaRPr lang="en-GB" dirty="0"/>
          </a:p>
        </p:txBody>
      </p:sp>
      <p:pic>
        <p:nvPicPr>
          <p:cNvPr id="4" name="Picture 3" descr="syste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596" y="1238309"/>
            <a:ext cx="7858148" cy="5619691"/>
          </a:xfrm>
          <a:prstGeom prst="rect">
            <a:avLst/>
          </a:prstGeom>
        </p:spPr>
      </p:pic>
      <p:pic>
        <p:nvPicPr>
          <p:cNvPr id="5" name="~PP3442.WAV">
            <a:hlinkClick r:id="" action="ppaction://media"/>
          </p:cNvPr>
          <p:cNvPicPr>
            <a:picLocks noRot="1" noChangeAspect="1"/>
          </p:cNvPicPr>
          <p:nvPr>
            <a:wavAudioFile r:embed="rId1" name="~PP3442.WAV"/>
          </p:nvPr>
        </p:nvPicPr>
        <p:blipFill>
          <a:blip r:embed="rId6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81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  <a:latin typeface="Gill Sans Ultra Bold" pitchFamily="34" charset="0"/>
              </a:rPr>
              <a:t>Future Possibilities</a:t>
            </a:r>
            <a:endParaRPr lang="en-GB" b="1" dirty="0">
              <a:ln>
                <a:solidFill>
                  <a:schemeClr val="bg1"/>
                </a:solidFill>
              </a:ln>
              <a:latin typeface="Gill Sans Ultra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76" y="1785926"/>
            <a:ext cx="7143800" cy="4857784"/>
          </a:xfrm>
        </p:spPr>
        <p:txBody>
          <a:bodyPr/>
          <a:lstStyle/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Add extra games</a:t>
            </a: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Enhance robotic arm</a:t>
            </a:r>
          </a:p>
          <a:p>
            <a:pPr lvl="1"/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More degrees of freedom</a:t>
            </a:r>
          </a:p>
          <a:p>
            <a:pPr lvl="1"/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Better pick up options</a:t>
            </a:r>
            <a:endParaRPr lang="en-GB" b="1" dirty="0">
              <a:ln>
                <a:solidFill>
                  <a:schemeClr val="bg1"/>
                </a:solidFill>
              </a:ln>
            </a:endParaRP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Take motor / sensor control “in house”</a:t>
            </a:r>
          </a:p>
          <a:p>
            <a:r>
              <a:rPr lang="en-GB" b="1" dirty="0" smtClean="0">
                <a:ln>
                  <a:solidFill>
                    <a:schemeClr val="bg1"/>
                  </a:solidFill>
                </a:ln>
              </a:rPr>
              <a:t>Stereo vision system</a:t>
            </a:r>
            <a:endParaRPr lang="en-GB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~PP263.WAV">
            <a:hlinkClick r:id="" action="ppaction://media"/>
          </p:cNvPr>
          <p:cNvPicPr>
            <a:picLocks noRot="1" noChangeAspect="1"/>
          </p:cNvPicPr>
          <p:nvPr>
            <a:wavAudioFile r:embed="rId1" name="~PP263.WAV"/>
          </p:nvPr>
        </p:nvPicPr>
        <p:blipFill>
          <a:blip r:embed="rId4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62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166</Words>
  <Application>Microsoft Office PowerPoint</Application>
  <PresentationFormat>On-screen Show (4:3)</PresentationFormat>
  <Paragraphs>41</Paragraphs>
  <Slides>10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The  Iron  Man</vt:lpstr>
      <vt:lpstr> The Wooden Man    Pinteractive    Winning    Computer</vt:lpstr>
      <vt:lpstr>The Wooden Man</vt:lpstr>
      <vt:lpstr>Project Elements</vt:lpstr>
      <vt:lpstr>Vision System</vt:lpstr>
      <vt:lpstr>Robot Arm</vt:lpstr>
      <vt:lpstr>Artifical Intelligence</vt:lpstr>
      <vt:lpstr>System Integration</vt:lpstr>
      <vt:lpstr>Future Possibilities</vt:lpstr>
      <vt:lpstr>Discussion Points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Wooden Man    Pinteractive    Winning    Computer</dc:title>
  <dc:creator>David Marples</dc:creator>
  <cp:lastModifiedBy>David Marples</cp:lastModifiedBy>
  <cp:revision>31</cp:revision>
  <dcterms:created xsi:type="dcterms:W3CDTF">2020-05-26T15:52:31Z</dcterms:created>
  <dcterms:modified xsi:type="dcterms:W3CDTF">2020-06-17T09:43:04Z</dcterms:modified>
</cp:coreProperties>
</file>